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5A7BE4-6E9C-4B6E-BF8B-260509BB85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62D500D-A491-45F6-B101-C6AE7FAF6D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2CC1444-9E4D-4C38-9408-AA9EF6219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A63D8-B339-4E99-9E05-09010055E7A7}" type="datetimeFigureOut">
              <a:rPr lang="de-DE" smtClean="0"/>
              <a:t>15.07.2026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FCFDCD2-54C0-403C-B1FB-6CF8EEB5A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FDDB0E-4D57-4F71-A5B7-0B56C4197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6F68E-5135-4AC0-9697-E3C3599365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0122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D145D9-775B-4804-B206-A63CAEB40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906CEC4-6498-4C7F-9EFA-22542899B3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12FEFE6-A1E5-4404-B52F-8D6673790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A63D8-B339-4E99-9E05-09010055E7A7}" type="datetimeFigureOut">
              <a:rPr lang="de-DE" smtClean="0"/>
              <a:t>15.07.2026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A6A95CA-4E36-4315-82E1-6DAA2A169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B100F04-0BE3-458C-A8E1-D822016FE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6F68E-5135-4AC0-9697-E3C3599365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3971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2FF40A8-DE12-45B3-ADD0-959025A8DD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41917C1-8BFE-4936-907E-356F50EC02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42BF766-ACE6-46D6-9860-14ACC2A76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A63D8-B339-4E99-9E05-09010055E7A7}" type="datetimeFigureOut">
              <a:rPr lang="de-DE" smtClean="0"/>
              <a:t>15.07.2026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8B29BCB-0851-402B-9AAF-1FCC55AAC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00B5F36-16BB-4C56-8D94-89D314883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6F68E-5135-4AC0-9697-E3C3599365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6977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3E7A08-7EA3-4114-856C-D7F7206F5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1BCEEAC-81EA-4568-9C8A-808DFC91F8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B721F49-3902-4ADE-8A99-00AA26387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A63D8-B339-4E99-9E05-09010055E7A7}" type="datetimeFigureOut">
              <a:rPr lang="de-DE" smtClean="0"/>
              <a:t>15.07.2026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996092-CD96-4BF9-934A-85BA5C8CE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0CBDB74-D539-415D-88C5-B92D75649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6F68E-5135-4AC0-9697-E3C3599365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311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BE59A2-D7E6-41A0-B702-982158F03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83C8E43-8249-4B40-8A51-E45AF053E2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F4C2AD3-9F29-44F0-9D4D-57BC7D178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A63D8-B339-4E99-9E05-09010055E7A7}" type="datetimeFigureOut">
              <a:rPr lang="de-DE" smtClean="0"/>
              <a:t>15.07.2026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5BE6413-3A06-40E1-8DA5-621C2E4FD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B5DA99F-374E-42C7-9B96-08686D4E0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6F68E-5135-4AC0-9697-E3C3599365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946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3EC607-E873-4C8F-B049-DBBB6FA14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6237FED-0394-451F-B4F3-F6424464A9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4CF354A-50D0-4611-9781-475863981B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3B11DA2-8B7F-4567-92C5-D07B79932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A63D8-B339-4E99-9E05-09010055E7A7}" type="datetimeFigureOut">
              <a:rPr lang="de-DE" smtClean="0"/>
              <a:t>15.07.2026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29C3F10-09E6-4278-852B-DCBE1EA3D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326DA2C-DCF9-45E3-8529-F67B2CE87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6F68E-5135-4AC0-9697-E3C3599365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4385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5207A1-4D95-489F-93F3-F67E99E5A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BA1BE79-4FE4-43F8-84B7-E1C73A6E2D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383DA2C-5AAA-49DA-97BA-1DC66FEDA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2476B57-ECEB-4782-95D7-DD9E4EDCAB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DA2764C-526E-4A2D-A2F3-61A245B3E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26604B2-B0B0-4723-9000-9A9416CBE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A63D8-B339-4E99-9E05-09010055E7A7}" type="datetimeFigureOut">
              <a:rPr lang="de-DE" smtClean="0"/>
              <a:t>15.07.2026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55E729E-5685-4749-89AF-1CD906D80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3EE9714-4EA5-4BE1-AB85-6A58BA196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6F68E-5135-4AC0-9697-E3C3599365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8512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1465A3-FB7A-428F-A8FC-7EEC29A88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9CB1DA-6CE6-4540-ACE1-ACF56E681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A63D8-B339-4E99-9E05-09010055E7A7}" type="datetimeFigureOut">
              <a:rPr lang="de-DE" smtClean="0"/>
              <a:t>15.07.2026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7CB67E5-4E27-4D1D-A24F-D30054BBD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42CC644-8D42-4115-BD9B-8459520A7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6F68E-5135-4AC0-9697-E3C3599365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790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0980A93-FB83-44EE-961E-90BE56EEE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A63D8-B339-4E99-9E05-09010055E7A7}" type="datetimeFigureOut">
              <a:rPr lang="de-DE" smtClean="0"/>
              <a:t>15.07.2026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5E37A9D-317E-4833-A011-543B80E07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612B7FB-DF37-4014-9DA9-67342933D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6F68E-5135-4AC0-9697-E3C3599365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6875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A42372-E76D-4FDD-8818-6A28FD49F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ACF480-4A8E-4C09-A9C0-0A7C84669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E756FFA-ECB5-4528-B964-ECAD332966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4701190-DE89-4D8E-BCEC-52AEA8EC2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A63D8-B339-4E99-9E05-09010055E7A7}" type="datetimeFigureOut">
              <a:rPr lang="de-DE" smtClean="0"/>
              <a:t>15.07.2026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04A97FB-4AAD-4A76-8A82-83F55A394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DF7EE75-683E-4065-9C27-EB3C20970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6F68E-5135-4AC0-9697-E3C3599365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809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82B065-3006-4E22-A98D-78D3DF973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BB0EB9C-D182-497C-A87B-9135230F81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FCD2E74-6AEE-468A-89B7-225FB89076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8B3FFF8-1B6A-4157-AB5D-4D53EAC80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A63D8-B339-4E99-9E05-09010055E7A7}" type="datetimeFigureOut">
              <a:rPr lang="de-DE" smtClean="0"/>
              <a:t>15.07.2026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A8F4888-F161-49D0-8E04-1FBD75395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E2545C3-9FFD-4B09-8382-FC6D45333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6F68E-5135-4AC0-9697-E3C3599365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8290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1091870-F081-4561-9D64-644D7DC7F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43C82A7-6FEF-4796-857D-19FA91EDA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3A0B91-D63E-48E4-B6BF-A7F7D6EDE4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A63D8-B339-4E99-9E05-09010055E7A7}" type="datetimeFigureOut">
              <a:rPr lang="de-DE" smtClean="0"/>
              <a:t>15.07.2026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7C2D7AB-46E0-441F-A37C-BB45A73493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5DF0FCE-4AAD-402C-8A5C-3B336658C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6F68E-5135-4AC0-9697-E3C3599365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7372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870653A2-8B11-46AD-80F8-0F0C09098E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687" y="0"/>
            <a:ext cx="9060036" cy="6858000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DFCA936C-B7D3-46B1-AEF9-77DB9E073D82}"/>
              </a:ext>
            </a:extLst>
          </p:cNvPr>
          <p:cNvSpPr/>
          <p:nvPr/>
        </p:nvSpPr>
        <p:spPr>
          <a:xfrm>
            <a:off x="3892492" y="1845578"/>
            <a:ext cx="419449" cy="645952"/>
          </a:xfrm>
          <a:prstGeom prst="rect">
            <a:avLst/>
          </a:prstGeom>
          <a:solidFill>
            <a:srgbClr val="7030A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E423699-6459-4773-9C09-A53BAEBEAEFB}"/>
              </a:ext>
            </a:extLst>
          </p:cNvPr>
          <p:cNvSpPr txBox="1"/>
          <p:nvPr/>
        </p:nvSpPr>
        <p:spPr>
          <a:xfrm>
            <a:off x="3814270" y="1979125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 err="1">
                <a:latin typeface="AvenirNext LT Pro Regular" panose="020B0504020202020204" pitchFamily="34" charset="0"/>
              </a:rPr>
              <a:t>Aristo</a:t>
            </a:r>
            <a:endParaRPr lang="de-DE" sz="900" dirty="0">
              <a:latin typeface="AvenirNext LT Pro Regular" panose="020B0504020202020204" pitchFamily="34" charset="0"/>
            </a:endParaRPr>
          </a:p>
          <a:p>
            <a:r>
              <a:rPr lang="de-DE" sz="900" dirty="0" err="1">
                <a:latin typeface="AvenirNext LT Pro Regular" panose="020B0504020202020204" pitchFamily="34" charset="0"/>
              </a:rPr>
              <a:t>Pharma</a:t>
            </a:r>
            <a:endParaRPr lang="de-DE" sz="900" dirty="0">
              <a:latin typeface="AvenirNext LT Pro Regular" panose="020B0504020202020204" pitchFamily="34" charset="0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0210473-E001-47F5-B63B-1881BA1B6E8C}"/>
              </a:ext>
            </a:extLst>
          </p:cNvPr>
          <p:cNvSpPr/>
          <p:nvPr/>
        </p:nvSpPr>
        <p:spPr>
          <a:xfrm>
            <a:off x="496830" y="3660090"/>
            <a:ext cx="419449" cy="645952"/>
          </a:xfrm>
          <a:prstGeom prst="rect">
            <a:avLst/>
          </a:prstGeom>
          <a:solidFill>
            <a:srgbClr val="7030A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AA99658-6B5F-440F-B751-8780E5786929}"/>
              </a:ext>
            </a:extLst>
          </p:cNvPr>
          <p:cNvSpPr txBox="1"/>
          <p:nvPr/>
        </p:nvSpPr>
        <p:spPr>
          <a:xfrm>
            <a:off x="460705" y="3867650"/>
            <a:ext cx="45557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latin typeface="AvenirNext LT Pro Regular" panose="020B0504020202020204" pitchFamily="34" charset="0"/>
              </a:rPr>
              <a:t>BKJR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E08C5E5D-A5D9-4232-8289-6195FCC8948F}"/>
              </a:ext>
            </a:extLst>
          </p:cNvPr>
          <p:cNvSpPr/>
          <p:nvPr/>
        </p:nvSpPr>
        <p:spPr>
          <a:xfrm>
            <a:off x="3197167" y="5400675"/>
            <a:ext cx="1074796" cy="419842"/>
          </a:xfrm>
          <a:prstGeom prst="rect">
            <a:avLst/>
          </a:prstGeom>
          <a:solidFill>
            <a:srgbClr val="7030A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7A1CDC8-3D70-4B13-9EAB-A86F450877C0}"/>
              </a:ext>
            </a:extLst>
          </p:cNvPr>
          <p:cNvSpPr txBox="1"/>
          <p:nvPr/>
        </p:nvSpPr>
        <p:spPr>
          <a:xfrm>
            <a:off x="3169442" y="5415461"/>
            <a:ext cx="92525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 err="1">
                <a:latin typeface="AvenirNext LT Pro Regular" panose="020B0504020202020204" pitchFamily="34" charset="0"/>
              </a:rPr>
              <a:t>CompuGroup</a:t>
            </a:r>
            <a:endParaRPr lang="de-DE" sz="900" dirty="0">
              <a:latin typeface="AvenirNext LT Pro Regular" panose="020B0504020202020204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0C0484C4-130F-4AFE-A22C-F08BD0876968}"/>
              </a:ext>
            </a:extLst>
          </p:cNvPr>
          <p:cNvSpPr/>
          <p:nvPr/>
        </p:nvSpPr>
        <p:spPr>
          <a:xfrm>
            <a:off x="5024061" y="5400675"/>
            <a:ext cx="1074796" cy="419842"/>
          </a:xfrm>
          <a:prstGeom prst="rect">
            <a:avLst/>
          </a:prstGeom>
          <a:solidFill>
            <a:srgbClr val="7030A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AF86D874-CA87-4DC4-BF82-34C4C0E74C6E}"/>
              </a:ext>
            </a:extLst>
          </p:cNvPr>
          <p:cNvSpPr txBox="1"/>
          <p:nvPr/>
        </p:nvSpPr>
        <p:spPr>
          <a:xfrm>
            <a:off x="5005169" y="5379764"/>
            <a:ext cx="61908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latin typeface="AvenirNext LT Pro Regular" panose="020B0504020202020204" pitchFamily="34" charset="0"/>
              </a:rPr>
              <a:t>Hogrefe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3505FD2F-12F6-484C-B633-FBC54102F680}"/>
              </a:ext>
            </a:extLst>
          </p:cNvPr>
          <p:cNvSpPr/>
          <p:nvPr/>
        </p:nvSpPr>
        <p:spPr>
          <a:xfrm>
            <a:off x="1595707" y="5400675"/>
            <a:ext cx="925253" cy="419842"/>
          </a:xfrm>
          <a:prstGeom prst="rect">
            <a:avLst/>
          </a:prstGeom>
          <a:solidFill>
            <a:srgbClr val="7030A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C227E1DE-C3E4-46A3-9A6C-5E4797DE5FCB}"/>
              </a:ext>
            </a:extLst>
          </p:cNvPr>
          <p:cNvSpPr txBox="1"/>
          <p:nvPr/>
        </p:nvSpPr>
        <p:spPr>
          <a:xfrm>
            <a:off x="1551317" y="5348697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 err="1">
                <a:latin typeface="AvenirNext LT Pro Regular" panose="020B0504020202020204" pitchFamily="34" charset="0"/>
              </a:rPr>
              <a:t>Infecto</a:t>
            </a:r>
            <a:r>
              <a:rPr lang="de-DE" sz="900" dirty="0">
                <a:latin typeface="AvenirNext LT Pro Regular" panose="020B0504020202020204" pitchFamily="34" charset="0"/>
              </a:rPr>
              <a:t>-</a:t>
            </a:r>
          </a:p>
          <a:p>
            <a:r>
              <a:rPr lang="de-DE" sz="900" dirty="0" err="1">
                <a:latin typeface="AvenirNext LT Pro Regular" panose="020B0504020202020204" pitchFamily="34" charset="0"/>
              </a:rPr>
              <a:t>pharm</a:t>
            </a:r>
            <a:endParaRPr lang="de-DE" sz="900" dirty="0">
              <a:latin typeface="AvenirNext LT Pro Regular" panose="020B0504020202020204" pitchFamily="34" charset="0"/>
            </a:endParaRP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84FE1C26-8A9A-4E63-A414-B90FEDB8295A}"/>
              </a:ext>
            </a:extLst>
          </p:cNvPr>
          <p:cNvSpPr/>
          <p:nvPr/>
        </p:nvSpPr>
        <p:spPr>
          <a:xfrm>
            <a:off x="530167" y="4593542"/>
            <a:ext cx="419449" cy="926196"/>
          </a:xfrm>
          <a:prstGeom prst="rect">
            <a:avLst/>
          </a:prstGeom>
          <a:solidFill>
            <a:srgbClr val="7030A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62AB6C71-929D-4F18-B84A-CA6E12E4FA06}"/>
              </a:ext>
            </a:extLst>
          </p:cNvPr>
          <p:cNvSpPr txBox="1"/>
          <p:nvPr/>
        </p:nvSpPr>
        <p:spPr>
          <a:xfrm>
            <a:off x="460705" y="4729034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latin typeface="AvenirNext LT Pro Regular" panose="020B0504020202020204" pitchFamily="34" charset="0"/>
              </a:rPr>
              <a:t>Kitzberg-</a:t>
            </a:r>
          </a:p>
          <a:p>
            <a:r>
              <a:rPr lang="de-DE" sz="900" dirty="0">
                <a:latin typeface="AvenirNext LT Pro Regular" panose="020B0504020202020204" pitchFamily="34" charset="0"/>
              </a:rPr>
              <a:t>Kliniken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F751F452-F538-4708-AE6B-992EA75C2272}"/>
              </a:ext>
            </a:extLst>
          </p:cNvPr>
          <p:cNvSpPr/>
          <p:nvPr/>
        </p:nvSpPr>
        <p:spPr>
          <a:xfrm>
            <a:off x="3429000" y="4299623"/>
            <a:ext cx="884314" cy="419842"/>
          </a:xfrm>
          <a:prstGeom prst="rect">
            <a:avLst/>
          </a:prstGeom>
          <a:solidFill>
            <a:srgbClr val="7030A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8DFB993C-BFF1-4A35-8A43-9A5CC371A7F6}"/>
              </a:ext>
            </a:extLst>
          </p:cNvPr>
          <p:cNvSpPr txBox="1"/>
          <p:nvPr/>
        </p:nvSpPr>
        <p:spPr>
          <a:xfrm>
            <a:off x="3603490" y="4267023"/>
            <a:ext cx="785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latin typeface="AvenirNext LT Pro Regular" panose="020B0504020202020204" pitchFamily="34" charset="0"/>
              </a:rPr>
              <a:t>Smarty –</a:t>
            </a:r>
          </a:p>
          <a:p>
            <a:r>
              <a:rPr lang="de-DE" sz="900" dirty="0">
                <a:latin typeface="AvenirNext LT Pro Regular" panose="020B0504020202020204" pitchFamily="34" charset="0"/>
              </a:rPr>
              <a:t>New Media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5E8130EA-55FF-4F17-BEE8-695DC532436B}"/>
              </a:ext>
            </a:extLst>
          </p:cNvPr>
          <p:cNvSpPr/>
          <p:nvPr/>
        </p:nvSpPr>
        <p:spPr>
          <a:xfrm>
            <a:off x="506356" y="2978931"/>
            <a:ext cx="419449" cy="645952"/>
          </a:xfrm>
          <a:prstGeom prst="rect">
            <a:avLst/>
          </a:prstGeom>
          <a:solidFill>
            <a:srgbClr val="7030A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E6EDB0C2-577E-4C51-A557-F6DE17375E43}"/>
              </a:ext>
            </a:extLst>
          </p:cNvPr>
          <p:cNvSpPr txBox="1"/>
          <p:nvPr/>
        </p:nvSpPr>
        <p:spPr>
          <a:xfrm>
            <a:off x="451179" y="3118745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latin typeface="AvenirNext LT Pro Regular" panose="020B0504020202020204" pitchFamily="34" charset="0"/>
              </a:rPr>
              <a:t>Waldburg-</a:t>
            </a:r>
          </a:p>
          <a:p>
            <a:r>
              <a:rPr lang="de-DE" sz="900" dirty="0">
                <a:latin typeface="AvenirNext LT Pro Regular" panose="020B0504020202020204" pitchFamily="34" charset="0"/>
              </a:rPr>
              <a:t>Zeil</a:t>
            </a: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E4D81C44-C855-4F59-BF79-DBE756A26160}"/>
              </a:ext>
            </a:extLst>
          </p:cNvPr>
          <p:cNvSpPr/>
          <p:nvPr/>
        </p:nvSpPr>
        <p:spPr>
          <a:xfrm>
            <a:off x="4978375" y="1400819"/>
            <a:ext cx="645874" cy="444759"/>
          </a:xfrm>
          <a:prstGeom prst="rect">
            <a:avLst/>
          </a:prstGeom>
          <a:solidFill>
            <a:srgbClr val="7030A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CA315B47-25F7-4CDF-9639-02DC5E9CD142}"/>
              </a:ext>
            </a:extLst>
          </p:cNvPr>
          <p:cNvSpPr txBox="1"/>
          <p:nvPr/>
        </p:nvSpPr>
        <p:spPr>
          <a:xfrm>
            <a:off x="4878532" y="1388995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latin typeface="AvenirNext LT Pro Regular" panose="020B0504020202020204" pitchFamily="34" charset="0"/>
              </a:rPr>
              <a:t>Stiftung</a:t>
            </a:r>
          </a:p>
          <a:p>
            <a:r>
              <a:rPr lang="de-DE" sz="900" dirty="0" err="1">
                <a:latin typeface="AvenirNext LT Pro Regular" panose="020B0504020202020204" pitchFamily="34" charset="0"/>
              </a:rPr>
              <a:t>Kinderseel</a:t>
            </a:r>
            <a:endParaRPr lang="de-DE" sz="900" dirty="0">
              <a:latin typeface="AvenirNext LT Pro Regular" panose="020B0504020202020204" pitchFamily="34" charset="0"/>
            </a:endParaRP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3E59C9A5-8AAD-4996-9F48-DF81C03BB479}"/>
              </a:ext>
            </a:extLst>
          </p:cNvPr>
          <p:cNvSpPr txBox="1"/>
          <p:nvPr/>
        </p:nvSpPr>
        <p:spPr>
          <a:xfrm>
            <a:off x="8252346" y="123246"/>
            <a:ext cx="3337773" cy="846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u="sng" dirty="0">
                <a:solidFill>
                  <a:srgbClr val="7030A0"/>
                </a:solidFill>
                <a:latin typeface="AvenirNext LT Pro Regular" panose="020B0504020202020204" pitchFamily="34" charset="0"/>
              </a:rPr>
              <a:t>Jahrestagung des BKJPP 2026</a:t>
            </a:r>
          </a:p>
          <a:p>
            <a:endParaRPr lang="de-DE" sz="900" b="1" dirty="0">
              <a:solidFill>
                <a:srgbClr val="7030A0"/>
              </a:solidFill>
              <a:latin typeface="AvenirNext LT Pro Regular" panose="020B0504020202020204" pitchFamily="34" charset="0"/>
            </a:endParaRPr>
          </a:p>
          <a:p>
            <a:r>
              <a:rPr lang="de-DE" sz="1100" b="1" dirty="0">
                <a:solidFill>
                  <a:srgbClr val="7030A0"/>
                </a:solidFill>
                <a:latin typeface="AvenirNext LT Pro Regular" panose="020B0504020202020204" pitchFamily="34" charset="0"/>
              </a:rPr>
              <a:t>12.-14. November 2026</a:t>
            </a:r>
          </a:p>
          <a:p>
            <a:r>
              <a:rPr lang="de-DE" sz="1100" b="1" dirty="0">
                <a:solidFill>
                  <a:srgbClr val="7030A0"/>
                </a:solidFill>
                <a:latin typeface="AvenirNext LT Pro Regular" panose="020B0504020202020204" pitchFamily="34" charset="0"/>
              </a:rPr>
              <a:t>Kongress Palais Kassel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E02F7C57-DBBE-48F6-AC67-A061981B5B52}"/>
              </a:ext>
            </a:extLst>
          </p:cNvPr>
          <p:cNvSpPr txBox="1"/>
          <p:nvPr/>
        </p:nvSpPr>
        <p:spPr>
          <a:xfrm>
            <a:off x="8973635" y="2932575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b="1" dirty="0">
                <a:solidFill>
                  <a:srgbClr val="7030A0"/>
                </a:solidFill>
                <a:latin typeface="AvenirNext LT Pro Regular" panose="020B0504020202020204" pitchFamily="34" charset="0"/>
              </a:rPr>
              <a:t>Catering</a:t>
            </a:r>
            <a:endParaRPr lang="de-DE" sz="900" b="1" dirty="0">
              <a:solidFill>
                <a:srgbClr val="7030A0"/>
              </a:solidFill>
              <a:latin typeface="AvenirNext LT Pro Regular" panose="020B0504020202020204" pitchFamily="34" charset="0"/>
            </a:endParaRPr>
          </a:p>
          <a:p>
            <a:r>
              <a:rPr lang="de-DE" sz="700" dirty="0">
                <a:solidFill>
                  <a:srgbClr val="7030A0"/>
                </a:solidFill>
                <a:latin typeface="AvenirNext LT Pro Regular" panose="020B0504020202020204" pitchFamily="34" charset="0"/>
              </a:rPr>
              <a:t>auf Bühne, ca. 60 cm erhöht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F0ED59D4-8536-487C-A42B-E3B96CDF6E9A}"/>
              </a:ext>
            </a:extLst>
          </p:cNvPr>
          <p:cNvSpPr txBox="1"/>
          <p:nvPr/>
        </p:nvSpPr>
        <p:spPr>
          <a:xfrm>
            <a:off x="10993044" y="6534699"/>
            <a:ext cx="8418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00" dirty="0">
                <a:latin typeface="AvenirNext LT Pro Regular" panose="020B0504020202020204" pitchFamily="34" charset="0"/>
              </a:rPr>
              <a:t>Stand: 15.07.2026</a:t>
            </a:r>
          </a:p>
        </p:txBody>
      </p:sp>
      <p:cxnSp>
        <p:nvCxnSpPr>
          <p:cNvPr id="34" name="Gerade Verbindung mit Pfeil 33">
            <a:extLst>
              <a:ext uri="{FF2B5EF4-FFF2-40B4-BE49-F238E27FC236}">
                <a16:creationId xmlns:a16="http://schemas.microsoft.com/office/drawing/2014/main" id="{899A305E-B8DF-4FCA-BE48-09954FFA5EFB}"/>
              </a:ext>
            </a:extLst>
          </p:cNvPr>
          <p:cNvCxnSpPr/>
          <p:nvPr/>
        </p:nvCxnSpPr>
        <p:spPr>
          <a:xfrm>
            <a:off x="1204911" y="546439"/>
            <a:ext cx="0" cy="556470"/>
          </a:xfrm>
          <a:prstGeom prst="straightConnector1">
            <a:avLst/>
          </a:prstGeom>
          <a:ln w="15875"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7D0E2FFE-531D-43DE-A832-A12D73A11C87}"/>
              </a:ext>
            </a:extLst>
          </p:cNvPr>
          <p:cNvCxnSpPr/>
          <p:nvPr/>
        </p:nvCxnSpPr>
        <p:spPr>
          <a:xfrm>
            <a:off x="2376486" y="532913"/>
            <a:ext cx="0" cy="556470"/>
          </a:xfrm>
          <a:prstGeom prst="straightConnector1">
            <a:avLst/>
          </a:prstGeom>
          <a:ln w="15875"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35">
            <a:extLst>
              <a:ext uri="{FF2B5EF4-FFF2-40B4-BE49-F238E27FC236}">
                <a16:creationId xmlns:a16="http://schemas.microsoft.com/office/drawing/2014/main" id="{53F9B039-2DC1-403C-86D3-4F1563E14CE3}"/>
              </a:ext>
            </a:extLst>
          </p:cNvPr>
          <p:cNvCxnSpPr/>
          <p:nvPr/>
        </p:nvCxnSpPr>
        <p:spPr>
          <a:xfrm>
            <a:off x="3529011" y="519387"/>
            <a:ext cx="0" cy="556470"/>
          </a:xfrm>
          <a:prstGeom prst="straightConnector1">
            <a:avLst/>
          </a:prstGeom>
          <a:ln w="15875"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92B5594D-37FE-4446-91BC-773539B510CA}"/>
              </a:ext>
            </a:extLst>
          </p:cNvPr>
          <p:cNvCxnSpPr/>
          <p:nvPr/>
        </p:nvCxnSpPr>
        <p:spPr>
          <a:xfrm>
            <a:off x="4652961" y="519387"/>
            <a:ext cx="0" cy="556470"/>
          </a:xfrm>
          <a:prstGeom prst="straightConnector1">
            <a:avLst/>
          </a:prstGeom>
          <a:ln w="15875"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37">
            <a:extLst>
              <a:ext uri="{FF2B5EF4-FFF2-40B4-BE49-F238E27FC236}">
                <a16:creationId xmlns:a16="http://schemas.microsoft.com/office/drawing/2014/main" id="{7BE53E74-9A00-450E-8F44-3BBD9A5D0CDE}"/>
              </a:ext>
            </a:extLst>
          </p:cNvPr>
          <p:cNvCxnSpPr/>
          <p:nvPr/>
        </p:nvCxnSpPr>
        <p:spPr>
          <a:xfrm>
            <a:off x="5843586" y="475763"/>
            <a:ext cx="0" cy="556470"/>
          </a:xfrm>
          <a:prstGeom prst="straightConnector1">
            <a:avLst/>
          </a:prstGeom>
          <a:ln w="15875"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53DB3C20-C4FA-47DA-A503-934B8C803EF0}"/>
              </a:ext>
            </a:extLst>
          </p:cNvPr>
          <p:cNvCxnSpPr/>
          <p:nvPr/>
        </p:nvCxnSpPr>
        <p:spPr>
          <a:xfrm>
            <a:off x="1219197" y="5718029"/>
            <a:ext cx="0" cy="556470"/>
          </a:xfrm>
          <a:prstGeom prst="straightConnector1">
            <a:avLst/>
          </a:prstGeom>
          <a:ln w="15875"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7AC9D477-786E-46F1-AB7A-9B9C126662E3}"/>
              </a:ext>
            </a:extLst>
          </p:cNvPr>
          <p:cNvCxnSpPr/>
          <p:nvPr/>
        </p:nvCxnSpPr>
        <p:spPr>
          <a:xfrm>
            <a:off x="4652961" y="5718029"/>
            <a:ext cx="0" cy="556470"/>
          </a:xfrm>
          <a:prstGeom prst="straightConnector1">
            <a:avLst/>
          </a:prstGeom>
          <a:ln w="15875"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 Verbindung mit Pfeil 40">
            <a:extLst>
              <a:ext uri="{FF2B5EF4-FFF2-40B4-BE49-F238E27FC236}">
                <a16:creationId xmlns:a16="http://schemas.microsoft.com/office/drawing/2014/main" id="{D34B9448-706C-4618-995B-3449A735106D}"/>
              </a:ext>
            </a:extLst>
          </p:cNvPr>
          <p:cNvCxnSpPr/>
          <p:nvPr/>
        </p:nvCxnSpPr>
        <p:spPr>
          <a:xfrm>
            <a:off x="7005636" y="5714028"/>
            <a:ext cx="0" cy="556470"/>
          </a:xfrm>
          <a:prstGeom prst="straightConnector1">
            <a:avLst/>
          </a:prstGeom>
          <a:ln w="15875"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Grafik 41">
            <a:extLst>
              <a:ext uri="{FF2B5EF4-FFF2-40B4-BE49-F238E27FC236}">
                <a16:creationId xmlns:a16="http://schemas.microsoft.com/office/drawing/2014/main" id="{38BFDEC3-2AEF-46D2-AA9D-EDBC4D3228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4371" y="3429000"/>
            <a:ext cx="3243353" cy="3145809"/>
          </a:xfrm>
          <a:prstGeom prst="rect">
            <a:avLst/>
          </a:prstGeom>
        </p:spPr>
      </p:pic>
      <p:sp>
        <p:nvSpPr>
          <p:cNvPr id="43" name="Ellipse 42">
            <a:extLst>
              <a:ext uri="{FF2B5EF4-FFF2-40B4-BE49-F238E27FC236}">
                <a16:creationId xmlns:a16="http://schemas.microsoft.com/office/drawing/2014/main" id="{78CCD87A-2055-4CE5-A54C-4E6FD765425D}"/>
              </a:ext>
            </a:extLst>
          </p:cNvPr>
          <p:cNvSpPr/>
          <p:nvPr/>
        </p:nvSpPr>
        <p:spPr>
          <a:xfrm>
            <a:off x="381011" y="390524"/>
            <a:ext cx="7000864" cy="5879973"/>
          </a:xfrm>
          <a:prstGeom prst="ellipse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2EC438BE-4076-45DB-B0F6-7FA1DD1FE7D1}"/>
              </a:ext>
            </a:extLst>
          </p:cNvPr>
          <p:cNvSpPr/>
          <p:nvPr/>
        </p:nvSpPr>
        <p:spPr>
          <a:xfrm>
            <a:off x="9610725" y="5191124"/>
            <a:ext cx="697084" cy="551479"/>
          </a:xfrm>
          <a:prstGeom prst="ellipse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46" name="Gerader Verbinder 45">
            <a:extLst>
              <a:ext uri="{FF2B5EF4-FFF2-40B4-BE49-F238E27FC236}">
                <a16:creationId xmlns:a16="http://schemas.microsoft.com/office/drawing/2014/main" id="{B422AF1B-3D71-4623-B922-25518C83D3FC}"/>
              </a:ext>
            </a:extLst>
          </p:cNvPr>
          <p:cNvCxnSpPr>
            <a:cxnSpLocks/>
            <a:stCxn id="44" idx="7"/>
          </p:cNvCxnSpPr>
          <p:nvPr/>
        </p:nvCxnSpPr>
        <p:spPr>
          <a:xfrm flipH="1" flipV="1">
            <a:off x="6648450" y="1521111"/>
            <a:ext cx="3557273" cy="3750775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id="{1AFFF121-959A-4259-B957-6E1834D73389}"/>
              </a:ext>
            </a:extLst>
          </p:cNvPr>
          <p:cNvCxnSpPr>
            <a:stCxn id="43" idx="4"/>
            <a:endCxn id="44" idx="4"/>
          </p:cNvCxnSpPr>
          <p:nvPr/>
        </p:nvCxnSpPr>
        <p:spPr>
          <a:xfrm flipV="1">
            <a:off x="3881443" y="5742603"/>
            <a:ext cx="6077824" cy="527894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eck 1">
            <a:extLst>
              <a:ext uri="{FF2B5EF4-FFF2-40B4-BE49-F238E27FC236}">
                <a16:creationId xmlns:a16="http://schemas.microsoft.com/office/drawing/2014/main" id="{1B860E4E-2E78-747A-ED11-324D86A67414}"/>
              </a:ext>
            </a:extLst>
          </p:cNvPr>
          <p:cNvSpPr/>
          <p:nvPr/>
        </p:nvSpPr>
        <p:spPr>
          <a:xfrm>
            <a:off x="3451708" y="1840815"/>
            <a:ext cx="419449" cy="645952"/>
          </a:xfrm>
          <a:prstGeom prst="rect">
            <a:avLst/>
          </a:prstGeom>
          <a:solidFill>
            <a:srgbClr val="7030A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D8CFB84-C78D-FCF4-B8FA-660E09E8F446}"/>
              </a:ext>
            </a:extLst>
          </p:cNvPr>
          <p:cNvSpPr txBox="1"/>
          <p:nvPr/>
        </p:nvSpPr>
        <p:spPr>
          <a:xfrm>
            <a:off x="3258948" y="2029755"/>
            <a:ext cx="64312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latin typeface="AvenirNext LT Pro Regular" panose="020B0504020202020204" pitchFamily="34" charset="0"/>
              </a:rPr>
              <a:t>MORPHIX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BF68CF70-3008-1886-69E7-888677360A46}"/>
              </a:ext>
            </a:extLst>
          </p:cNvPr>
          <p:cNvSpPr/>
          <p:nvPr/>
        </p:nvSpPr>
        <p:spPr>
          <a:xfrm>
            <a:off x="1595707" y="2794958"/>
            <a:ext cx="1328648" cy="1924507"/>
          </a:xfrm>
          <a:prstGeom prst="rect">
            <a:avLst/>
          </a:prstGeom>
          <a:solidFill>
            <a:srgbClr val="7030A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EB4BA7D-F7EA-4866-1FD3-D1678B7E3A95}"/>
              </a:ext>
            </a:extLst>
          </p:cNvPr>
          <p:cNvSpPr txBox="1"/>
          <p:nvPr/>
        </p:nvSpPr>
        <p:spPr>
          <a:xfrm>
            <a:off x="1949349" y="3198168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latin typeface="AvenirNext LT Pro Regular" panose="020B0504020202020204" pitchFamily="34" charset="0"/>
              </a:rPr>
              <a:t>MEDICE</a:t>
            </a:r>
          </a:p>
          <a:p>
            <a:r>
              <a:rPr lang="de-DE" sz="900">
                <a:latin typeface="AvenirNext LT Pro Regular" panose="020B0504020202020204" pitchFamily="34" charset="0"/>
              </a:rPr>
              <a:t>9x5</a:t>
            </a:r>
            <a:endParaRPr lang="de-DE" sz="900" dirty="0">
              <a:latin typeface="AvenirNext LT Pro Regular" panose="020B050402020202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FA2080D8-678D-1B9F-4F6D-2363020AB324}"/>
              </a:ext>
            </a:extLst>
          </p:cNvPr>
          <p:cNvSpPr/>
          <p:nvPr/>
        </p:nvSpPr>
        <p:spPr>
          <a:xfrm>
            <a:off x="4978375" y="1829699"/>
            <a:ext cx="645874" cy="444759"/>
          </a:xfrm>
          <a:prstGeom prst="rect">
            <a:avLst/>
          </a:prstGeom>
          <a:solidFill>
            <a:srgbClr val="7030A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E0F4F83D-A2EA-786B-254F-0C6B4FFD7A8D}"/>
              </a:ext>
            </a:extLst>
          </p:cNvPr>
          <p:cNvSpPr txBox="1"/>
          <p:nvPr/>
        </p:nvSpPr>
        <p:spPr>
          <a:xfrm>
            <a:off x="4921478" y="1874153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 err="1">
                <a:latin typeface="AvenirNext LT Pro Regular" panose="020B0504020202020204" pitchFamily="34" charset="0"/>
              </a:rPr>
              <a:t>axunio</a:t>
            </a:r>
            <a:endParaRPr lang="de-DE" sz="900" dirty="0">
              <a:latin typeface="AvenirNext LT Pro Regular" panose="020B0504020202020204" pitchFamily="34" charset="0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14F580C7-27C4-CC4B-D628-005B8D62603B}"/>
              </a:ext>
            </a:extLst>
          </p:cNvPr>
          <p:cNvSpPr/>
          <p:nvPr/>
        </p:nvSpPr>
        <p:spPr>
          <a:xfrm>
            <a:off x="3428385" y="3160774"/>
            <a:ext cx="883556" cy="475267"/>
          </a:xfrm>
          <a:prstGeom prst="rect">
            <a:avLst/>
          </a:prstGeom>
          <a:solidFill>
            <a:srgbClr val="7030A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2CB9AB43-69DE-C447-00B6-027A70FED3DA}"/>
              </a:ext>
            </a:extLst>
          </p:cNvPr>
          <p:cNvSpPr/>
          <p:nvPr/>
        </p:nvSpPr>
        <p:spPr>
          <a:xfrm>
            <a:off x="3433676" y="3646278"/>
            <a:ext cx="419449" cy="645952"/>
          </a:xfrm>
          <a:prstGeom prst="rect">
            <a:avLst/>
          </a:prstGeom>
          <a:solidFill>
            <a:srgbClr val="7030A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838F138F-D973-2F36-7743-6C06140EEEA8}"/>
              </a:ext>
            </a:extLst>
          </p:cNvPr>
          <p:cNvSpPr/>
          <p:nvPr/>
        </p:nvSpPr>
        <p:spPr>
          <a:xfrm>
            <a:off x="3864405" y="3645178"/>
            <a:ext cx="419449" cy="645952"/>
          </a:xfrm>
          <a:prstGeom prst="rect">
            <a:avLst/>
          </a:prstGeom>
          <a:solidFill>
            <a:schemeClr val="bg1">
              <a:alpha val="3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36708416-B003-D4BF-A611-7D98A10B49FD}"/>
              </a:ext>
            </a:extLst>
          </p:cNvPr>
          <p:cNvSpPr txBox="1"/>
          <p:nvPr/>
        </p:nvSpPr>
        <p:spPr>
          <a:xfrm>
            <a:off x="3381535" y="3172740"/>
            <a:ext cx="484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latin typeface="AvenirNext LT Pro Regular" panose="020B0504020202020204" pitchFamily="34" charset="0"/>
              </a:rPr>
              <a:t>Beltz</a:t>
            </a:r>
          </a:p>
          <a:p>
            <a:r>
              <a:rPr lang="de-DE" sz="900" dirty="0">
                <a:latin typeface="AvenirNext LT Pro Regular" panose="020B0504020202020204" pitchFamily="34" charset="0"/>
              </a:rPr>
              <a:t>Verlag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EC0586E5-5F05-6598-EE1F-F28E5CEFB462}"/>
              </a:ext>
            </a:extLst>
          </p:cNvPr>
          <p:cNvSpPr txBox="1"/>
          <p:nvPr/>
        </p:nvSpPr>
        <p:spPr>
          <a:xfrm>
            <a:off x="3390656" y="3748948"/>
            <a:ext cx="48282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latin typeface="AvenirNext LT Pro Regular" panose="020B0504020202020204" pitchFamily="34" charset="0"/>
              </a:rPr>
              <a:t>Epikur</a:t>
            </a:r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60A52EA6-9725-00FB-7CDF-5784F998A5E3}"/>
              </a:ext>
            </a:extLst>
          </p:cNvPr>
          <p:cNvSpPr/>
          <p:nvPr/>
        </p:nvSpPr>
        <p:spPr>
          <a:xfrm rot="5400000">
            <a:off x="5891855" y="3913884"/>
            <a:ext cx="883556" cy="475267"/>
          </a:xfrm>
          <a:prstGeom prst="rect">
            <a:avLst/>
          </a:prstGeom>
          <a:solidFill>
            <a:srgbClr val="7030A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D874832F-BB13-42CE-8374-8C6C2F42BB53}"/>
              </a:ext>
            </a:extLst>
          </p:cNvPr>
          <p:cNvSpPr txBox="1"/>
          <p:nvPr/>
        </p:nvSpPr>
        <p:spPr>
          <a:xfrm>
            <a:off x="6044425" y="3964942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latin typeface="AvenirNext LT Pro Regular" panose="020B0504020202020204" pitchFamily="34" charset="0"/>
              </a:rPr>
              <a:t>HASOMED</a:t>
            </a:r>
          </a:p>
          <a:p>
            <a:r>
              <a:rPr lang="de-DE" sz="900" dirty="0">
                <a:latin typeface="AvenirNext LT Pro Regular" panose="020B0504020202020204" pitchFamily="34" charset="0"/>
              </a:rPr>
              <a:t>4x2</a:t>
            </a:r>
          </a:p>
        </p:txBody>
      </p:sp>
      <p:sp>
        <p:nvSpPr>
          <p:cNvPr id="50" name="Rechteck 49">
            <a:extLst>
              <a:ext uri="{FF2B5EF4-FFF2-40B4-BE49-F238E27FC236}">
                <a16:creationId xmlns:a16="http://schemas.microsoft.com/office/drawing/2014/main" id="{23B55AC8-80C4-8469-B7A9-E352135C591E}"/>
              </a:ext>
            </a:extLst>
          </p:cNvPr>
          <p:cNvSpPr/>
          <p:nvPr/>
        </p:nvSpPr>
        <p:spPr>
          <a:xfrm>
            <a:off x="4983213" y="3719656"/>
            <a:ext cx="1099157" cy="873639"/>
          </a:xfrm>
          <a:prstGeom prst="rect">
            <a:avLst/>
          </a:prstGeom>
          <a:solidFill>
            <a:srgbClr val="7030A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2A7B0D8E-5CF0-62F0-8DCF-4B0408A2A27D}"/>
              </a:ext>
            </a:extLst>
          </p:cNvPr>
          <p:cNvSpPr txBox="1"/>
          <p:nvPr/>
        </p:nvSpPr>
        <p:spPr>
          <a:xfrm>
            <a:off x="5044199" y="3846555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 err="1">
                <a:latin typeface="AvenirNext LT Pro Regular" panose="020B0504020202020204" pitchFamily="34" charset="0"/>
              </a:rPr>
              <a:t>neuraxpharm</a:t>
            </a:r>
            <a:endParaRPr lang="de-DE" sz="900" dirty="0">
              <a:latin typeface="AvenirNext LT Pro Regular" panose="020B0504020202020204" pitchFamily="34" charset="0"/>
            </a:endParaRPr>
          </a:p>
          <a:p>
            <a:r>
              <a:rPr lang="de-DE" sz="900" dirty="0">
                <a:latin typeface="AvenirNext LT Pro Regular" panose="020B0504020202020204" pitchFamily="34" charset="0"/>
              </a:rPr>
              <a:t>5x4</a:t>
            </a:r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6714563D-0BF3-A0DC-7348-3D2B5DF5D7AF}"/>
              </a:ext>
            </a:extLst>
          </p:cNvPr>
          <p:cNvSpPr/>
          <p:nvPr/>
        </p:nvSpPr>
        <p:spPr>
          <a:xfrm rot="10800000">
            <a:off x="5643995" y="1805329"/>
            <a:ext cx="883556" cy="475267"/>
          </a:xfrm>
          <a:prstGeom prst="rect">
            <a:avLst/>
          </a:prstGeom>
          <a:solidFill>
            <a:srgbClr val="7030A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41C066AB-BA1D-2DCE-7E04-35045F631CFF}"/>
              </a:ext>
            </a:extLst>
          </p:cNvPr>
          <p:cNvSpPr txBox="1"/>
          <p:nvPr/>
        </p:nvSpPr>
        <p:spPr>
          <a:xfrm>
            <a:off x="5862052" y="1830343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 err="1">
                <a:latin typeface="AvenirNext LT Pro Regular" panose="020B0504020202020204" pitchFamily="34" charset="0"/>
              </a:rPr>
              <a:t>neurocare</a:t>
            </a:r>
            <a:endParaRPr lang="de-DE" sz="900" dirty="0">
              <a:latin typeface="AvenirNext LT Pro Regular" panose="020B0504020202020204" pitchFamily="34" charset="0"/>
            </a:endParaRPr>
          </a:p>
          <a:p>
            <a:r>
              <a:rPr lang="de-DE" sz="900" dirty="0">
                <a:latin typeface="AvenirNext LT Pro Regular" panose="020B0504020202020204" pitchFamily="34" charset="0"/>
              </a:rPr>
              <a:t>4x2</a:t>
            </a:r>
          </a:p>
        </p:txBody>
      </p:sp>
      <p:sp>
        <p:nvSpPr>
          <p:cNvPr id="54" name="Rechteck 53">
            <a:extLst>
              <a:ext uri="{FF2B5EF4-FFF2-40B4-BE49-F238E27FC236}">
                <a16:creationId xmlns:a16="http://schemas.microsoft.com/office/drawing/2014/main" id="{BAD279AA-4703-8AE7-F0D0-4313150B8B37}"/>
              </a:ext>
            </a:extLst>
          </p:cNvPr>
          <p:cNvSpPr/>
          <p:nvPr/>
        </p:nvSpPr>
        <p:spPr>
          <a:xfrm rot="10800000">
            <a:off x="1830110" y="1573661"/>
            <a:ext cx="1067989" cy="475267"/>
          </a:xfrm>
          <a:prstGeom prst="rect">
            <a:avLst/>
          </a:prstGeom>
          <a:solidFill>
            <a:srgbClr val="7030A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B0AEEEC3-78DA-20E5-D070-1BF07549BFEA}"/>
              </a:ext>
            </a:extLst>
          </p:cNvPr>
          <p:cNvSpPr txBox="1"/>
          <p:nvPr/>
        </p:nvSpPr>
        <p:spPr>
          <a:xfrm>
            <a:off x="2289379" y="1549949"/>
            <a:ext cx="562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latin typeface="AvenirNext LT Pro Regular" panose="020B0504020202020204" pitchFamily="34" charset="0"/>
              </a:rPr>
              <a:t>Pearson</a:t>
            </a:r>
          </a:p>
          <a:p>
            <a:r>
              <a:rPr lang="de-DE" sz="900" dirty="0">
                <a:latin typeface="AvenirNext LT Pro Regular" panose="020B0504020202020204" pitchFamily="34" charset="0"/>
              </a:rPr>
              <a:t>5x2</a:t>
            </a:r>
          </a:p>
        </p:txBody>
      </p:sp>
    </p:spTree>
    <p:extLst>
      <p:ext uri="{BB962C8B-B14F-4D97-AF65-F5344CB8AC3E}">
        <p14:creationId xmlns:p14="http://schemas.microsoft.com/office/powerpoint/2010/main" val="5240649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</Words>
  <Application>Microsoft Office PowerPoint</Application>
  <PresentationFormat>Breitbild</PresentationFormat>
  <Paragraphs>37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AvenirNext LT Pro Regular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Thomas Hausfeld</dc:creator>
  <cp:lastModifiedBy>Thomas Hausfeld</cp:lastModifiedBy>
  <cp:revision>18</cp:revision>
  <dcterms:created xsi:type="dcterms:W3CDTF">2026-06-04T08:24:17Z</dcterms:created>
  <dcterms:modified xsi:type="dcterms:W3CDTF">2026-07-15T11:37:41Z</dcterms:modified>
</cp:coreProperties>
</file>